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9.jpeg" ContentType="image/jpeg"/>
  <Override PartName="/ppt/media/image28.png" ContentType="image/png"/>
  <Override PartName="/ppt/media/image7.jpeg" ContentType="image/jpeg"/>
  <Override PartName="/ppt/media/image27.png" ContentType="image/png"/>
  <Override PartName="/ppt/media/image33.jpeg" ContentType="image/jpeg"/>
  <Override PartName="/ppt/media/image23.jpeg" ContentType="image/jpeg"/>
  <Override PartName="/ppt/media/image12.png" ContentType="image/png"/>
  <Override PartName="/ppt/media/image50.tif" ContentType="image/tiff"/>
  <Override PartName="/ppt/media/image22.png" ContentType="image/png"/>
  <Override PartName="/ppt/media/image24.jpeg" ContentType="image/jpeg"/>
  <Override PartName="/ppt/media/image21.png" ContentType="image/png"/>
  <Override PartName="/ppt/media/image19.png" ContentType="image/png"/>
  <Override PartName="/ppt/media/image17.png" ContentType="image/png"/>
  <Override PartName="/ppt/media/image32.jpeg" ContentType="image/jpeg"/>
  <Override PartName="/ppt/media/image16.png" ContentType="image/png"/>
  <Override PartName="/ppt/media/image15.png" ContentType="image/png"/>
  <Override PartName="/ppt/media/image14.png" ContentType="image/png"/>
  <Override PartName="/ppt/media/image52.tif" ContentType="image/tiff"/>
  <Override PartName="/ppt/media/image1.png" ContentType="image/png"/>
  <Override PartName="/ppt/media/image26.png" ContentType="image/png"/>
  <Override PartName="/ppt/media/image3.png" ContentType="image/png"/>
  <Override PartName="/ppt/media/image25.png" ContentType="image/png"/>
  <Override PartName="/ppt/media/image2.png" ContentType="image/png"/>
  <Override PartName="/ppt/media/image30.png" ContentType="image/png"/>
  <Override PartName="/ppt/media/image37.jpeg" ContentType="image/jpeg"/>
  <Override PartName="/ppt/media/image42.png" ContentType="image/png"/>
  <Override PartName="/ppt/media/image43.png" ContentType="image/png"/>
  <Override PartName="/ppt/media/image34.jpeg" ContentType="image/jpeg"/>
  <Override PartName="/ppt/media/image45.tif" ContentType="image/tiff"/>
  <Override PartName="/ppt/media/image31.jpeg" ContentType="image/jpeg"/>
  <Override PartName="/ppt/media/image41.png" ContentType="image/png"/>
  <Override PartName="/ppt/media/image44.tif" ContentType="image/tiff"/>
  <Override PartName="/ppt/media/image48.jpeg" ContentType="image/jpeg"/>
  <Override PartName="/ppt/media/image47.tif" ContentType="image/tiff"/>
  <Override PartName="/ppt/media/image49.tif" ContentType="image/tiff"/>
  <Override PartName="/ppt/media/image13.png" ContentType="image/png"/>
  <Override PartName="/ppt/media/image51.tif" ContentType="image/tiff"/>
  <Override PartName="/ppt/media/image35.jpeg" ContentType="image/jpeg"/>
  <Override PartName="/ppt/media/image10.png" ContentType="image/png"/>
  <Override PartName="/ppt/media/image18.png" ContentType="image/png"/>
  <Override PartName="/ppt/media/image6.jpeg" ContentType="image/jpeg"/>
  <Override PartName="/ppt/media/image39.png" ContentType="image/png"/>
  <Override PartName="/ppt/media/image9.png" ContentType="image/png"/>
  <Override PartName="/ppt/media/image11.png" ContentType="image/png"/>
  <Override PartName="/ppt/media/image20.png" ContentType="image/png"/>
  <Override PartName="/ppt/media/image36.jpeg" ContentType="image/jpeg"/>
  <Override PartName="/ppt/media/image4.jpeg" ContentType="image/jpeg"/>
  <Override PartName="/ppt/media/image40.png" ContentType="image/png"/>
  <Override PartName="/ppt/media/image38.png" ContentType="image/png"/>
  <Override PartName="/ppt/media/image8.png" ContentType="image/png"/>
  <Override PartName="/ppt/media/image46.tif" ContentType="image/tiff"/>
  <Override PartName="/ppt/media/image5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move the slide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AU" sz="1400" spc="-1" strike="noStrike">
                <a:latin typeface="Times New Roman"/>
              </a:rPr>
              <a:t>&lt;header&gt;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AU" sz="1400" spc="-1" strike="noStrike">
                <a:latin typeface="Times New Roman"/>
              </a:rPr>
              <a:t>&lt;date/time&gt;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AU" sz="1400" spc="-1" strike="noStrike">
                <a:latin typeface="Times New Roman"/>
              </a:rPr>
              <a:t>&lt;footer&gt;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C644990-D9AD-4AE8-8F5F-7C18E8A29D81}" type="slidenum">
              <a:rPr b="0" lang="en-AU" sz="1400" spc="-1" strike="noStrike">
                <a:latin typeface="Times New Roman"/>
              </a:rPr>
              <a:t>&lt;number&gt;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021200" y="9720360"/>
            <a:ext cx="3076560" cy="51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852D31F-D9F4-4032-AE82-D32128C5E6C5}" type="slidenum">
              <a:rPr b="0" lang="en-US" sz="1200" spc="-1" strike="noStrike">
                <a:latin typeface="Arial"/>
              </a:rPr>
              <a:t>&lt;number&gt;</a:t>
            </a:fld>
            <a:endParaRPr b="0" lang="en-AU" sz="12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ldImg"/>
          </p:nvPr>
        </p:nvSpPr>
        <p:spPr>
          <a:xfrm>
            <a:off x="990720" y="766800"/>
            <a:ext cx="5118120" cy="3838680"/>
          </a:xfrm>
          <a:prstGeom prst="rect">
            <a:avLst/>
          </a:prstGeom>
        </p:spPr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709560" y="4862160"/>
            <a:ext cx="5680080" cy="460548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spcBef>
                <a:spcPts val="44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latin typeface="Arial"/>
              </a:rPr>
              <a:t>Obviously we can generalise to n x m matrices</a:t>
            </a:r>
            <a:endParaRPr b="0" lang="en-AU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990720" y="766800"/>
            <a:ext cx="5113800" cy="3834360"/>
          </a:xfrm>
          <a:prstGeom prst="rect">
            <a:avLst/>
          </a:prstGeom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5760" cy="4601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20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Stats: e.g. intensity, variance, edges, …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4021200" y="9720360"/>
            <a:ext cx="3072240" cy="508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364DC38-A10C-421E-B384-A568C0D27E7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AU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990720" y="766800"/>
            <a:ext cx="5113800" cy="383400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5760" cy="46011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4021200" y="9720360"/>
            <a:ext cx="3072240" cy="508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FD530F3-D47F-47E2-BF45-B9CAC673405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AU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A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AU" sz="4400" spc="-1" strike="noStrike">
                <a:latin typeface="Arial"/>
              </a:rPr>
              <a:t>Click to edit the title text format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latin typeface="Arial"/>
              </a:rPr>
              <a:t>Click to edit the outline text format</a:t>
            </a:r>
            <a:endParaRPr b="0" lang="en-A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latin typeface="Arial"/>
              </a:rPr>
              <a:t>Second Outline Level</a:t>
            </a:r>
            <a:endParaRPr b="0" lang="en-A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latin typeface="Arial"/>
              </a:rPr>
              <a:t>Third Outline Level</a:t>
            </a:r>
            <a:endParaRPr b="0" lang="en-A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latin typeface="Arial"/>
              </a:rPr>
              <a:t>Fourth Outline Level</a:t>
            </a:r>
            <a:endParaRPr b="0" lang="en-A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Fifth Outline Level</a:t>
            </a:r>
            <a:endParaRPr b="0" lang="en-A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Sixth Outline Level</a:t>
            </a:r>
            <a:endParaRPr b="0" lang="en-A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latin typeface="Arial"/>
              </a:rPr>
              <a:t>Seventh Outline Level</a:t>
            </a:r>
            <a:endParaRPr b="0" lang="en-A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arxiv.org/pdf/2011.01118.pdf" TargetMode="External"/><Relationship Id="rId2" Type="http://schemas.openxmlformats.org/officeDocument/2006/relationships/image" Target="../media/image28.png"/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pypi.org/project/keras-unet/" TargetMode="External"/><Relationship Id="rId2" Type="http://schemas.openxmlformats.org/officeDocument/2006/relationships/hyperlink" Target="https://github.com/karolzak/keras-unet/tree/master/keras_unet/models" TargetMode="External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towardsdatascience.com/unet-line-by-line-explanation-9b191c76baf5" TargetMode="External"/><Relationship Id="rId2" Type="http://schemas.openxmlformats.org/officeDocument/2006/relationships/hyperlink" Target="https://arxiv.org/pdf/1505.04597.pdf" TargetMode="External"/><Relationship Id="rId3" Type="http://schemas.openxmlformats.org/officeDocument/2006/relationships/hyperlink" Target="https://pypi.org/project/keras-unet/" TargetMode="External"/><Relationship Id="rId4" Type="http://schemas.openxmlformats.org/officeDocument/2006/relationships/hyperlink" Target="https://keras.io/api/layers/convolution_layers/convolution2d/" TargetMode="External"/><Relationship Id="rId5" Type="http://schemas.openxmlformats.org/officeDocument/2006/relationships/hyperlink" Target="https://keras.io/api/layers/pooling_layers/max_pooling2d/" TargetMode="External"/><Relationship Id="rId6" Type="http://schemas.openxmlformats.org/officeDocument/2006/relationships/hyperlink" Target="https://keras.io/api/layers/convolution_layers/convolution2d_transpose/" TargetMode="External"/><Relationship Id="rId7" Type="http://schemas.openxmlformats.org/officeDocument/2006/relationships/hyperlink" Target="https://keras.io/api/layers/regularization_layers/dropout/" TargetMode="External"/><Relationship Id="rId8" Type="http://schemas.openxmlformats.org/officeDocument/2006/relationships/hyperlink" Target="https://naokishibuya.medium.com/up-sampling-with-transposed-convolution-9ae4f2df52d0" TargetMode="External"/><Relationship Id="rId9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github.com/doktor-nick/intro-to-ml-for-imaging/archive/master.zip" TargetMode="External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tif"/><Relationship Id="rId3" Type="http://schemas.openxmlformats.org/officeDocument/2006/relationships/image" Target="../media/image45.tif"/><Relationship Id="rId4" Type="http://schemas.openxmlformats.org/officeDocument/2006/relationships/image" Target="../media/image46.tif"/><Relationship Id="rId5" Type="http://schemas.openxmlformats.org/officeDocument/2006/relationships/image" Target="../media/image47.tif"/><Relationship Id="rId6" Type="http://schemas.openxmlformats.org/officeDocument/2006/relationships/image" Target="../media/image48.jpeg"/><Relationship Id="rId7" Type="http://schemas.openxmlformats.org/officeDocument/2006/relationships/image" Target="../media/image49.tif"/><Relationship Id="rId8" Type="http://schemas.openxmlformats.org/officeDocument/2006/relationships/image" Target="../media/image50.tif"/><Relationship Id="rId9" Type="http://schemas.openxmlformats.org/officeDocument/2006/relationships/image" Target="../media/image51.tif"/><Relationship Id="rId10" Type="http://schemas.openxmlformats.org/officeDocument/2006/relationships/image" Target="../media/image52.tif"/><Relationship Id="rId1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ruder.io/optimizing-gradient-descent/" TargetMode="External"/><Relationship Id="rId2" Type="http://schemas.openxmlformats.org/officeDocument/2006/relationships/hyperlink" Target="https://keras.io/api/optimizers/" TargetMode="External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0" descr=""/>
          <p:cNvPicPr/>
          <p:nvPr/>
        </p:nvPicPr>
        <p:blipFill>
          <a:blip r:embed="rId1"/>
          <a:stretch/>
        </p:blipFill>
        <p:spPr>
          <a:xfrm>
            <a:off x="0" y="0"/>
            <a:ext cx="9171000" cy="6858000"/>
          </a:xfrm>
          <a:prstGeom prst="rect">
            <a:avLst/>
          </a:prstGeom>
          <a:ln w="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196920" y="1657440"/>
            <a:ext cx="7768080" cy="14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Advanced Machine Learning Image Segmentation with UNET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449080" y="3860640"/>
            <a:ext cx="4407120" cy="24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Dr Nick Hamilton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Institute Bio-Mathematician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Institute for Molecular Bioscience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Research Computing Centre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Queensland Cyber Infrastructure Foundation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c000"/>
                </a:solidFill>
                <a:latin typeface="Calibri"/>
                <a:ea typeface="DejaVu Sans"/>
              </a:rPr>
              <a:t>n.hamilton@imb.uq.edu.au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www.imb.uq.edu.au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684360" y="2133720"/>
            <a:ext cx="7845840" cy="17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4"/>
          <p:cNvSpPr/>
          <p:nvPr/>
        </p:nvSpPr>
        <p:spPr>
          <a:xfrm>
            <a:off x="594000" y="6539040"/>
            <a:ext cx="20174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Images: Melissa Little Lab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5506200" y="5699160"/>
            <a:ext cx="3883320" cy="11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3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Power corrupts.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PowerPoint corrupts absolutely.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	</a:t>
            </a: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- Edward Tufte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88" name="CustomShape 6"/>
          <p:cNvSpPr/>
          <p:nvPr/>
        </p:nvSpPr>
        <p:spPr>
          <a:xfrm>
            <a:off x="628560" y="139680"/>
            <a:ext cx="7307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ffffff"/>
                </a:solidFill>
                <a:latin typeface="Arial"/>
                <a:ea typeface="DejaVu Sans"/>
              </a:rPr>
              <a:t>Datasets and slides: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 u="sng">
                <a:solidFill>
                  <a:srgbClr val="009999"/>
                </a:solidFill>
                <a:uFillTx/>
                <a:latin typeface="Arial"/>
                <a:ea typeface="DejaVu Sans"/>
              </a:rPr>
              <a:t>https://github.com/doktor-nick/adv-ML-image-segmentation-with-UNET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89" name="CustomShape 7"/>
          <p:cNvSpPr/>
          <p:nvPr/>
        </p:nvSpPr>
        <p:spPr>
          <a:xfrm>
            <a:off x="3487680" y="6472440"/>
            <a:ext cx="179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ffffff"/>
                </a:solidFill>
                <a:latin typeface="Arial"/>
                <a:ea typeface="DejaVu Sans"/>
              </a:rPr>
              <a:t>©  Dr Nick 2021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90" name="Picture 1_0" descr=""/>
          <p:cNvPicPr/>
          <p:nvPr/>
        </p:nvPicPr>
        <p:blipFill>
          <a:blip r:embed="rId2"/>
          <a:stretch/>
        </p:blipFill>
        <p:spPr>
          <a:xfrm>
            <a:off x="255240" y="3675240"/>
            <a:ext cx="1723680" cy="1723680"/>
          </a:xfrm>
          <a:prstGeom prst="rect">
            <a:avLst/>
          </a:prstGeom>
          <a:ln w="36000">
            <a:solidFill>
              <a:srgbClr val="ffffff"/>
            </a:solidFill>
            <a:round/>
          </a:ln>
        </p:spPr>
      </p:pic>
      <p:pic>
        <p:nvPicPr>
          <p:cNvPr id="91" name="Picture 2_0" descr=""/>
          <p:cNvPicPr/>
          <p:nvPr/>
        </p:nvPicPr>
        <p:blipFill>
          <a:blip r:embed="rId3"/>
          <a:stretch/>
        </p:blipFill>
        <p:spPr>
          <a:xfrm>
            <a:off x="7020000" y="3780000"/>
            <a:ext cx="1618920" cy="1618920"/>
          </a:xfrm>
          <a:prstGeom prst="rect">
            <a:avLst/>
          </a:prstGeom>
          <a:ln w="36000">
            <a:solidFill>
              <a:srgbClr val="ffffff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endCondLst>
                                    <p:cond delay="500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Convolutional Deep Learning with U-net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457200" y="1048320"/>
            <a:ext cx="8225280" cy="56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U-net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was a new type of neural network architecture introduced in 2015</a:t>
            </a:r>
            <a:endParaRPr b="0" lang="en-AU" sz="20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It down-scales then up-scales an image to create a segmentation </a:t>
            </a:r>
            <a:endParaRPr b="0" lang="en-AU" sz="20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U-Net and its variants are the state of the art in segmentation</a:t>
            </a:r>
            <a:endParaRPr b="0" lang="en-AU" sz="20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U-net paper: </a:t>
            </a:r>
            <a:r>
              <a:rPr b="0" lang="en-US" sz="2000" spc="-1" strike="noStrike" u="sng">
                <a:solidFill>
                  <a:srgbClr val="009999"/>
                </a:solidFill>
                <a:uFillTx/>
                <a:latin typeface="Arial"/>
                <a:ea typeface="DejaVu Sans"/>
                <a:hlinkClick r:id="rId1"/>
              </a:rPr>
              <a:t>https://arxiv.org/pdf/1505.04597.pdf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000" spc="-1" strike="noStrike">
              <a:latin typeface="Arial"/>
            </a:endParaRPr>
          </a:p>
        </p:txBody>
      </p:sp>
      <p:pic>
        <p:nvPicPr>
          <p:cNvPr id="139" name="Picture 2" descr="Chart, box and whiske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2120040" y="2231280"/>
            <a:ext cx="4899240" cy="325728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1_3" descr=""/>
          <p:cNvPicPr/>
          <p:nvPr/>
        </p:nvPicPr>
        <p:blipFill>
          <a:blip r:embed="rId3"/>
          <a:stretch/>
        </p:blipFill>
        <p:spPr>
          <a:xfrm>
            <a:off x="615600" y="2340000"/>
            <a:ext cx="1363680" cy="136368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2_3" descr=""/>
          <p:cNvPicPr/>
          <p:nvPr/>
        </p:nvPicPr>
        <p:blipFill>
          <a:blip r:embed="rId4"/>
          <a:stretch/>
        </p:blipFill>
        <p:spPr>
          <a:xfrm>
            <a:off x="7318800" y="2340000"/>
            <a:ext cx="1363680" cy="136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360000" y="1263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Principle UNET Components 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457200" y="94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3x3 </a:t>
            </a: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Convolution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followed by ReLU (rectified linear activation function)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2 x 2 </a:t>
            </a: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Maxpooling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with stride 2 (halves image size)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Double number of feature channels (convolutions) 64, 128, 256, 512, at each down sampling to compensate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Dropout layers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Skip layers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Transpose convolutions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/ up convolutions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457640" y="3420000"/>
            <a:ext cx="592236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The kernel represents the pattern to be detected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The more the input matches the kernel, the more positive the output response would be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Convolutions are pattern detectors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The kernel weights are learned during training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i.e. it learns what patterns to detect and respond to</a:t>
            </a:r>
            <a:endParaRPr b="0" lang="en-AU" sz="2000" spc="-1" strike="noStrike">
              <a:latin typeface="Arial"/>
            </a:endParaRPr>
          </a:p>
        </p:txBody>
      </p:sp>
      <p:pic>
        <p:nvPicPr>
          <p:cNvPr id="145" name="Picture 2_4" descr="D:\Dropbox\Deep Learning Workshops\Media\convolution.png"/>
          <p:cNvPicPr/>
          <p:nvPr/>
        </p:nvPicPr>
        <p:blipFill>
          <a:blip r:embed="rId1"/>
          <a:stretch/>
        </p:blipFill>
        <p:spPr>
          <a:xfrm>
            <a:off x="720000" y="1033200"/>
            <a:ext cx="3967560" cy="238680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3" descr=""/>
          <p:cNvPicPr/>
          <p:nvPr/>
        </p:nvPicPr>
        <p:blipFill>
          <a:blip r:embed="rId2"/>
          <a:stretch/>
        </p:blipFill>
        <p:spPr>
          <a:xfrm>
            <a:off x="5179320" y="1637280"/>
            <a:ext cx="3280680" cy="522720"/>
          </a:xfrm>
          <a:prstGeom prst="rect">
            <a:avLst/>
          </a:prstGeom>
          <a:ln w="0">
            <a:noFill/>
          </a:ln>
        </p:spPr>
      </p:pic>
      <p:sp>
        <p:nvSpPr>
          <p:cNvPr id="147" name="TextShape 2"/>
          <p:cNvSpPr txBox="1"/>
          <p:nvPr/>
        </p:nvSpPr>
        <p:spPr>
          <a:xfrm>
            <a:off x="5400000" y="6480000"/>
            <a:ext cx="36507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Slide courtesy Titus Tang, Monash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Convolutions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457200" y="274320"/>
            <a:ext cx="8229600" cy="777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4400" spc="-1" strike="noStrike">
                <a:latin typeface="Arial"/>
              </a:rPr>
              <a:t>A 3x3 Convolution Max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457200" y="1125000"/>
            <a:ext cx="8507520" cy="5543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AU" sz="2000" spc="-1" strike="noStrike">
                <a:solidFill>
                  <a:srgbClr val="000000"/>
                </a:solidFill>
                <a:latin typeface="Arial"/>
              </a:rPr>
              <a:t>Convolution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 of an image by a 3x3 matrix replaces each pixel in an image by a weighted sum of those pixels adjacent to it, i.e. </a:t>
            </a: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342720" indent="-342720"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solidFill>
                  <a:srgbClr val="ff0000"/>
                </a:solidFill>
                <a:latin typeface="Arial"/>
              </a:rPr>
              <a:t>            </a:t>
            </a:r>
            <a:r>
              <a:rPr b="0" lang="en-AU" sz="2000" spc="-1" strike="noStrike">
                <a:solidFill>
                  <a:srgbClr val="ff0000"/>
                </a:solidFill>
                <a:latin typeface="Arial"/>
              </a:rPr>
              <a:t>I’(x,y)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 = a I(x-1,y+1) + b I(x,y+1) + c I(x+1,y+1) </a:t>
            </a:r>
            <a:endParaRPr b="0" lang="en-AU" sz="2000" spc="-1" strike="noStrike">
              <a:latin typeface="Arial"/>
            </a:endParaRPr>
          </a:p>
          <a:p>
            <a:pPr marL="342720" indent="-342720"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                         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d I(x-1,y)     +  e </a:t>
            </a:r>
            <a:r>
              <a:rPr b="0" lang="en-AU" sz="2000" spc="-1" strike="noStrike">
                <a:solidFill>
                  <a:srgbClr val="ff0000"/>
                </a:solidFill>
                <a:latin typeface="Arial"/>
              </a:rPr>
              <a:t>I(x,y)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     + f I(x+1,y) </a:t>
            </a:r>
            <a:endParaRPr b="0" lang="en-AU" sz="2000" spc="-1" strike="noStrike">
              <a:latin typeface="Arial"/>
            </a:endParaRPr>
          </a:p>
          <a:p>
            <a:pPr marL="342720" indent="-342720"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                          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</a:rPr>
              <a:t>g I(x-1,y-1)  + h I(x,y-1)  + i I(x+1,y-1) </a:t>
            </a: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342720" indent="-342720"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342720" indent="-342720">
              <a:spcBef>
                <a:spcPts val="499"/>
              </a:spcBef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  <a:p>
            <a:pPr marL="432000" indent="-324000"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AU" sz="2000" spc="-1" strike="noStrike">
              <a:latin typeface="Arial"/>
            </a:endParaRPr>
          </a:p>
        </p:txBody>
      </p:sp>
      <p:graphicFrame>
        <p:nvGraphicFramePr>
          <p:cNvPr id="151" name="Table 3"/>
          <p:cNvGraphicFramePr/>
          <p:nvPr/>
        </p:nvGraphicFramePr>
        <p:xfrm>
          <a:off x="1116360" y="3888360"/>
          <a:ext cx="2808000" cy="2231640"/>
        </p:xfrm>
        <a:graphic>
          <a:graphicData uri="http://schemas.openxmlformats.org/drawingml/2006/table">
            <a:tbl>
              <a:tblPr/>
              <a:tblGrid>
                <a:gridCol w="934920"/>
                <a:gridCol w="938520"/>
                <a:gridCol w="934920"/>
              </a:tblGrid>
              <a:tr h="74268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I(x-1,y+1)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I(x,y+1)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I(x+1,y+1)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4628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I(x-1,y)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I(x,y)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I(x+1,y)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4304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I(x-1,y-1)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I(x,y-1)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I(x+1,y-1)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2" name="Table 4"/>
          <p:cNvGraphicFramePr/>
          <p:nvPr/>
        </p:nvGraphicFramePr>
        <p:xfrm>
          <a:off x="4285080" y="3888360"/>
          <a:ext cx="2734920" cy="2231640"/>
        </p:xfrm>
        <a:graphic>
          <a:graphicData uri="http://schemas.openxmlformats.org/drawingml/2006/table">
            <a:tbl>
              <a:tblPr/>
              <a:tblGrid>
                <a:gridCol w="911160"/>
                <a:gridCol w="912960"/>
                <a:gridCol w="911160"/>
              </a:tblGrid>
              <a:tr h="76032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1368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1136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ff0000"/>
                          </a:solidFill>
                          <a:latin typeface="Calibri"/>
                        </a:rPr>
                        <a:t>e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60320"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1368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AU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9"/>
                        </a:spcBef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5760">
                      <a:solidFill>
                        <a:srgbClr val="000000"/>
                      </a:solidFill>
                    </a:lnL>
                    <a:lnR w="1368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136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3" name="CustomShape 5"/>
          <p:cNvSpPr/>
          <p:nvPr/>
        </p:nvSpPr>
        <p:spPr>
          <a:xfrm>
            <a:off x="1046520" y="3456360"/>
            <a:ext cx="19699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Local Image Region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>
            <a:off x="4214880" y="3456360"/>
            <a:ext cx="19591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AU" sz="1800" spc="-1" strike="noStrike">
                <a:solidFill>
                  <a:srgbClr val="000000"/>
                </a:solidFill>
                <a:latin typeface="Calibri"/>
              </a:rPr>
              <a:t>Convolution matrix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457200" y="274320"/>
            <a:ext cx="8229600" cy="777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latin typeface="Arial"/>
              </a:rPr>
              <a:t>Convolution Example</a:t>
            </a:r>
            <a:endParaRPr b="0" lang="en-AU" sz="4400" spc="-1" strike="noStrike">
              <a:latin typeface="Arial"/>
            </a:endParaRPr>
          </a:p>
        </p:txBody>
      </p:sp>
      <p:graphicFrame>
        <p:nvGraphicFramePr>
          <p:cNvPr id="156" name="Table 2"/>
          <p:cNvGraphicFramePr/>
          <p:nvPr/>
        </p:nvGraphicFramePr>
        <p:xfrm>
          <a:off x="324000" y="2924280"/>
          <a:ext cx="3969720" cy="3023640"/>
        </p:xfrm>
        <a:graphic>
          <a:graphicData uri="http://schemas.openxmlformats.org/drawingml/2006/table">
            <a:tbl>
              <a:tblPr/>
              <a:tblGrid>
                <a:gridCol w="566640"/>
                <a:gridCol w="568440"/>
                <a:gridCol w="566640"/>
                <a:gridCol w="566640"/>
                <a:gridCol w="566640"/>
                <a:gridCol w="568440"/>
                <a:gridCol w="566640"/>
              </a:tblGrid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3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7" name="CustomShape 3"/>
          <p:cNvSpPr/>
          <p:nvPr/>
        </p:nvSpPr>
        <p:spPr>
          <a:xfrm>
            <a:off x="322920" y="2349360"/>
            <a:ext cx="8146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Image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8" name="Table 4"/>
          <p:cNvGraphicFramePr/>
          <p:nvPr/>
        </p:nvGraphicFramePr>
        <p:xfrm>
          <a:off x="2627280" y="1268280"/>
          <a:ext cx="1701360" cy="1295280"/>
        </p:xfrm>
        <a:graphic>
          <a:graphicData uri="http://schemas.openxmlformats.org/drawingml/2006/table">
            <a:tbl>
              <a:tblPr/>
              <a:tblGrid>
                <a:gridCol w="566640"/>
                <a:gridCol w="568440"/>
                <a:gridCol w="566640"/>
              </a:tblGrid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" name="Table 5"/>
          <p:cNvGraphicFramePr/>
          <p:nvPr/>
        </p:nvGraphicFramePr>
        <p:xfrm>
          <a:off x="4932360" y="3357720"/>
          <a:ext cx="2836440" cy="2158560"/>
        </p:xfrm>
        <a:graphic>
          <a:graphicData uri="http://schemas.openxmlformats.org/drawingml/2006/table">
            <a:tbl>
              <a:tblPr/>
              <a:tblGrid>
                <a:gridCol w="566640"/>
                <a:gridCol w="568440"/>
                <a:gridCol w="566640"/>
                <a:gridCol w="568440"/>
                <a:gridCol w="566640"/>
              </a:tblGrid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1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20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  <a:tab algn="l" pos="914400"/>
                          <a:tab algn="l" pos="1828800"/>
                          <a:tab algn="l" pos="2743200"/>
                          <a:tab algn="l" pos="3657600"/>
                          <a:tab algn="l" pos="4572000"/>
                          <a:tab algn="l" pos="5486400"/>
                          <a:tab algn="l" pos="6400800"/>
                          <a:tab algn="l" pos="7315200"/>
                          <a:tab algn="l" pos="8229600"/>
                          <a:tab algn="l" pos="9144000"/>
                          <a:tab algn="l" pos="1005840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440" marR="91440">
                    <a:lnL w="5760">
                      <a:solidFill>
                        <a:srgbClr val="000000"/>
                      </a:solidFill>
                    </a:lnL>
                    <a:lnR w="5760">
                      <a:solidFill>
                        <a:srgbClr val="000000"/>
                      </a:solidFill>
                    </a:lnR>
                    <a:lnT w="5760">
                      <a:solidFill>
                        <a:srgbClr val="000000"/>
                      </a:solidFill>
                    </a:lnT>
                    <a:lnB w="57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0" name="CustomShape 6"/>
          <p:cNvSpPr/>
          <p:nvPr/>
        </p:nvSpPr>
        <p:spPr>
          <a:xfrm>
            <a:off x="1316880" y="1260000"/>
            <a:ext cx="13831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7"/>
          <p:cNvSpPr/>
          <p:nvPr/>
        </p:nvSpPr>
        <p:spPr>
          <a:xfrm>
            <a:off x="4781520" y="2421000"/>
            <a:ext cx="22593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Image x Convolution</a:t>
            </a:r>
            <a:endParaRPr b="0" lang="en-A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>
            <a:off x="324000" y="2924280"/>
            <a:ext cx="1726920" cy="129672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9"/>
          <p:cNvSpPr/>
          <p:nvPr/>
        </p:nvSpPr>
        <p:spPr>
          <a:xfrm>
            <a:off x="2627280" y="1268280"/>
            <a:ext cx="1728720" cy="129708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0"/>
          <p:cNvSpPr/>
          <p:nvPr/>
        </p:nvSpPr>
        <p:spPr>
          <a:xfrm>
            <a:off x="4932360" y="3357720"/>
            <a:ext cx="57636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1"/>
          <p:cNvSpPr/>
          <p:nvPr/>
        </p:nvSpPr>
        <p:spPr>
          <a:xfrm>
            <a:off x="900000" y="2924280"/>
            <a:ext cx="1727280" cy="129672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2"/>
          <p:cNvSpPr/>
          <p:nvPr/>
        </p:nvSpPr>
        <p:spPr>
          <a:xfrm>
            <a:off x="5508720" y="3357720"/>
            <a:ext cx="57600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3"/>
          <p:cNvSpPr/>
          <p:nvPr/>
        </p:nvSpPr>
        <p:spPr>
          <a:xfrm>
            <a:off x="1476360" y="2924280"/>
            <a:ext cx="1727280" cy="129672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4"/>
          <p:cNvSpPr/>
          <p:nvPr/>
        </p:nvSpPr>
        <p:spPr>
          <a:xfrm>
            <a:off x="6084720" y="3357720"/>
            <a:ext cx="57492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5"/>
          <p:cNvSpPr/>
          <p:nvPr/>
        </p:nvSpPr>
        <p:spPr>
          <a:xfrm>
            <a:off x="1979640" y="2924280"/>
            <a:ext cx="1728720" cy="129672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6"/>
          <p:cNvSpPr/>
          <p:nvPr/>
        </p:nvSpPr>
        <p:spPr>
          <a:xfrm>
            <a:off x="6588000" y="3357720"/>
            <a:ext cx="57636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7"/>
          <p:cNvSpPr/>
          <p:nvPr/>
        </p:nvSpPr>
        <p:spPr>
          <a:xfrm>
            <a:off x="2627280" y="2924280"/>
            <a:ext cx="1728720" cy="129672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8"/>
          <p:cNvSpPr/>
          <p:nvPr/>
        </p:nvSpPr>
        <p:spPr>
          <a:xfrm>
            <a:off x="7236000" y="3357720"/>
            <a:ext cx="57600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9"/>
          <p:cNvSpPr/>
          <p:nvPr/>
        </p:nvSpPr>
        <p:spPr>
          <a:xfrm>
            <a:off x="324000" y="3357720"/>
            <a:ext cx="1726920" cy="129528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0"/>
          <p:cNvSpPr/>
          <p:nvPr/>
        </p:nvSpPr>
        <p:spPr>
          <a:xfrm>
            <a:off x="4932360" y="3789360"/>
            <a:ext cx="57636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1"/>
          <p:cNvSpPr/>
          <p:nvPr/>
        </p:nvSpPr>
        <p:spPr>
          <a:xfrm>
            <a:off x="900000" y="3357720"/>
            <a:ext cx="1727280" cy="129528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22"/>
          <p:cNvSpPr/>
          <p:nvPr/>
        </p:nvSpPr>
        <p:spPr>
          <a:xfrm>
            <a:off x="5508720" y="3789360"/>
            <a:ext cx="57600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3"/>
          <p:cNvSpPr/>
          <p:nvPr/>
        </p:nvSpPr>
        <p:spPr>
          <a:xfrm>
            <a:off x="1403280" y="3357720"/>
            <a:ext cx="1728720" cy="129528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4"/>
          <p:cNvSpPr/>
          <p:nvPr/>
        </p:nvSpPr>
        <p:spPr>
          <a:xfrm>
            <a:off x="6012000" y="3789360"/>
            <a:ext cx="57600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5"/>
          <p:cNvSpPr/>
          <p:nvPr/>
        </p:nvSpPr>
        <p:spPr>
          <a:xfrm>
            <a:off x="1979640" y="3357720"/>
            <a:ext cx="1728720" cy="129528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6"/>
          <p:cNvSpPr/>
          <p:nvPr/>
        </p:nvSpPr>
        <p:spPr>
          <a:xfrm>
            <a:off x="6588000" y="3789360"/>
            <a:ext cx="576360" cy="431640"/>
          </a:xfrm>
          <a:prstGeom prst="rect">
            <a:avLst/>
          </a:prstGeom>
          <a:noFill/>
          <a:ln w="255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Picture 34_1" descr="corr_template_image.png"/>
          <p:cNvPicPr/>
          <p:nvPr/>
        </p:nvPicPr>
        <p:blipFill>
          <a:blip r:embed="rId1"/>
          <a:stretch/>
        </p:blipFill>
        <p:spPr>
          <a:xfrm>
            <a:off x="4860000" y="3079080"/>
            <a:ext cx="3061080" cy="3040920"/>
          </a:xfrm>
          <a:prstGeom prst="rect">
            <a:avLst/>
          </a:prstGeom>
          <a:ln w="0">
            <a:noFill/>
          </a:ln>
        </p:spPr>
      </p:pic>
      <p:sp>
        <p:nvSpPr>
          <p:cNvPr id="182" name="TextShape 27"/>
          <p:cNvSpPr txBox="1"/>
          <p:nvPr/>
        </p:nvSpPr>
        <p:spPr>
          <a:xfrm>
            <a:off x="1080000" y="1453320"/>
            <a:ext cx="13831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Convolution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Table 1"/>
          <p:cNvGraphicFramePr/>
          <p:nvPr/>
        </p:nvGraphicFramePr>
        <p:xfrm>
          <a:off x="2357280" y="1216800"/>
          <a:ext cx="1599480" cy="1482840"/>
        </p:xfrm>
        <a:graphic>
          <a:graphicData uri="http://schemas.openxmlformats.org/drawingml/2006/table">
            <a:tbl>
              <a:tblPr/>
              <a:tblGrid>
                <a:gridCol w="399960"/>
                <a:gridCol w="399960"/>
                <a:gridCol w="399960"/>
                <a:gridCol w="39996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-7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4" name="Table 2"/>
          <p:cNvGraphicFramePr/>
          <p:nvPr/>
        </p:nvGraphicFramePr>
        <p:xfrm>
          <a:off x="5329080" y="1598040"/>
          <a:ext cx="914040" cy="74124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5" name="CustomShape 3"/>
          <p:cNvSpPr/>
          <p:nvPr/>
        </p:nvSpPr>
        <p:spPr>
          <a:xfrm flipV="1">
            <a:off x="4414680" y="1963800"/>
            <a:ext cx="533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4"/>
          <p:cNvSpPr/>
          <p:nvPr/>
        </p:nvSpPr>
        <p:spPr>
          <a:xfrm>
            <a:off x="2374560" y="1251360"/>
            <a:ext cx="761760" cy="685440"/>
          </a:xfrm>
          <a:prstGeom prst="rect">
            <a:avLst/>
          </a:prstGeom>
          <a:noFill/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5"/>
          <p:cNvSpPr/>
          <p:nvPr/>
        </p:nvSpPr>
        <p:spPr>
          <a:xfrm>
            <a:off x="3178080" y="1251360"/>
            <a:ext cx="761760" cy="685440"/>
          </a:xfrm>
          <a:prstGeom prst="rect">
            <a:avLst/>
          </a:prstGeom>
          <a:noFill/>
          <a:ln w="2556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6"/>
          <p:cNvSpPr/>
          <p:nvPr/>
        </p:nvSpPr>
        <p:spPr>
          <a:xfrm>
            <a:off x="2374560" y="1987560"/>
            <a:ext cx="761760" cy="685440"/>
          </a:xfrm>
          <a:prstGeom prst="rect">
            <a:avLst/>
          </a:prstGeom>
          <a:noFill/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7"/>
          <p:cNvSpPr/>
          <p:nvPr/>
        </p:nvSpPr>
        <p:spPr>
          <a:xfrm>
            <a:off x="3178080" y="1987560"/>
            <a:ext cx="761760" cy="685440"/>
          </a:xfrm>
          <a:prstGeom prst="rect">
            <a:avLst/>
          </a:prstGeom>
          <a:noFill/>
          <a:ln w="2556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8"/>
          <p:cNvSpPr/>
          <p:nvPr/>
        </p:nvSpPr>
        <p:spPr>
          <a:xfrm>
            <a:off x="5329080" y="1598040"/>
            <a:ext cx="456840" cy="380520"/>
          </a:xfrm>
          <a:prstGeom prst="rect">
            <a:avLst/>
          </a:prstGeom>
          <a:noFill/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9"/>
          <p:cNvSpPr/>
          <p:nvPr/>
        </p:nvSpPr>
        <p:spPr>
          <a:xfrm>
            <a:off x="5786280" y="1598040"/>
            <a:ext cx="456840" cy="380520"/>
          </a:xfrm>
          <a:prstGeom prst="rect">
            <a:avLst/>
          </a:prstGeom>
          <a:noFill/>
          <a:ln w="2556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0"/>
          <p:cNvSpPr/>
          <p:nvPr/>
        </p:nvSpPr>
        <p:spPr>
          <a:xfrm>
            <a:off x="5329080" y="1978920"/>
            <a:ext cx="456840" cy="380520"/>
          </a:xfrm>
          <a:prstGeom prst="rect">
            <a:avLst/>
          </a:prstGeom>
          <a:noFill/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1"/>
          <p:cNvSpPr/>
          <p:nvPr/>
        </p:nvSpPr>
        <p:spPr>
          <a:xfrm>
            <a:off x="5786280" y="1978920"/>
            <a:ext cx="456840" cy="380520"/>
          </a:xfrm>
          <a:prstGeom prst="rect">
            <a:avLst/>
          </a:prstGeom>
          <a:noFill/>
          <a:ln w="2556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2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Max Pooling with step size 2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684000" y="3410280"/>
            <a:ext cx="8460000" cy="31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Slide a window across the input and pick a value at every window position.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Max pooling – take the max value.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Average pooling – take the average value.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Pooling layers are information filters.</a:t>
            </a: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AU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AU" sz="2000" spc="-1" strike="noStrike">
                <a:solidFill>
                  <a:srgbClr val="000000"/>
                </a:solidFill>
                <a:latin typeface="Calibri"/>
              </a:rPr>
              <a:t>Images are reduced in scale, typically by ½ x ½ 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  <p:sp>
        <p:nvSpPr>
          <p:cNvPr id="196" name="TextShape 14"/>
          <p:cNvSpPr txBox="1"/>
          <p:nvPr/>
        </p:nvSpPr>
        <p:spPr>
          <a:xfrm>
            <a:off x="5400360" y="6480000"/>
            <a:ext cx="36507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Slide courtesy Titus Tang, Monash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97" name="TextShape 15"/>
          <p:cNvSpPr txBox="1"/>
          <p:nvPr/>
        </p:nvSpPr>
        <p:spPr>
          <a:xfrm>
            <a:off x="2336040" y="2880000"/>
            <a:ext cx="1803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Input 4x4 image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98" name="TextShape 16"/>
          <p:cNvSpPr txBox="1"/>
          <p:nvPr/>
        </p:nvSpPr>
        <p:spPr>
          <a:xfrm>
            <a:off x="5220000" y="2880000"/>
            <a:ext cx="19821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Output 2x2 image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Spatial Dropout Layers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457200" y="1861560"/>
            <a:ext cx="8225280" cy="38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Dropout regularisation is a simple computational method to prevent over-fitting to data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SpatialDropout2D in Keras drops (sets to 0) entire feature maps with a given probability during training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Helps promote independence between feature maps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Table 1"/>
          <p:cNvGraphicFramePr/>
          <p:nvPr/>
        </p:nvGraphicFramePr>
        <p:xfrm>
          <a:off x="5054040" y="1239840"/>
          <a:ext cx="1599480" cy="1482840"/>
        </p:xfrm>
        <a:graphic>
          <a:graphicData uri="http://schemas.openxmlformats.org/drawingml/2006/table">
            <a:tbl>
              <a:tblPr/>
              <a:tblGrid>
                <a:gridCol w="399960"/>
                <a:gridCol w="399960"/>
                <a:gridCol w="399960"/>
                <a:gridCol w="39996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-7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-5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2" name="CustomShape 2"/>
          <p:cNvSpPr/>
          <p:nvPr/>
        </p:nvSpPr>
        <p:spPr>
          <a:xfrm flipV="1">
            <a:off x="3871440" y="1986840"/>
            <a:ext cx="5331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Up Convolutions (scaling up)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360000" y="2880000"/>
            <a:ext cx="8640000" cy="36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Also known as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transpose convolutions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Max pooling scales an image down (½ x ½ smaller)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Up Convolutions scale an image up (e.g. 2 x 2 bigger)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Want 4 pixels to become 16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Roughly (??) it works by: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Rearrange 2x2 input to be 4x1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Rearrange a 3x3 kernel into a 16x4 by repeating entries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16x4 then maps a 4x1 to a 1x16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Rearrange 1x16 to a 4x4 output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graphicFrame>
        <p:nvGraphicFramePr>
          <p:cNvPr id="205" name="Table 5"/>
          <p:cNvGraphicFramePr/>
          <p:nvPr/>
        </p:nvGraphicFramePr>
        <p:xfrm>
          <a:off x="2520000" y="1601280"/>
          <a:ext cx="914040" cy="74124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AU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-3</a:t>
                      </a:r>
                      <a:endParaRPr b="0" lang="en-AU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57200" y="1263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Skip Connections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40000" y="4498200"/>
            <a:ext cx="7740000" cy="19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Copy some of the outputs from the scaling down to the scaling up side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Crop middle and copy, add/combine with up side of the network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208" name="Picture 2_5" descr="Chart, box and whiske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2160000" y="900000"/>
            <a:ext cx="4899240" cy="32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18000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UNET Output Segmentation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57200" y="3780000"/>
            <a:ext cx="8225280" cy="23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Output is a binary image that selects the object region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May be multiple binary images, one for each object class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Note that while the input is 572x572 output is 388x388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Lose some of the edges due to convolutions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Later versions of U-Net use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padding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for convolutions to maintain original image size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620000" y="1080000"/>
            <a:ext cx="2451960" cy="245196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5220000" y="1440000"/>
            <a:ext cx="1800000" cy="18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Outline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457200" y="11253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Brief machine vision applications overview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Semantic image segmentation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UNET architecture for image segmentation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Setting up Google Colab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Exercises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Introduction for UNET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More advanced UNET use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Padding Convolutions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457200" y="90000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Suppose we had a 4 x 4 image &amp; we applied a 3x3 convolution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centre of 3x3 conv can only fit in the </a:t>
            </a:r>
            <a:r>
              <a:rPr b="0" lang="en-US" sz="2400" spc="-1" strike="noStrike">
                <a:solidFill>
                  <a:srgbClr val="50938a"/>
                </a:solidFill>
                <a:latin typeface="Calibri"/>
                <a:ea typeface="DejaVu Sans"/>
              </a:rPr>
              <a:t>green squares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above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graphicFrame>
        <p:nvGraphicFramePr>
          <p:cNvPr id="215" name="Table 3"/>
          <p:cNvGraphicFramePr/>
          <p:nvPr/>
        </p:nvGraphicFramePr>
        <p:xfrm>
          <a:off x="1266840" y="1533600"/>
          <a:ext cx="1599480" cy="1482840"/>
        </p:xfrm>
        <a:graphic>
          <a:graphicData uri="http://schemas.openxmlformats.org/drawingml/2006/table">
            <a:tbl>
              <a:tblPr/>
              <a:tblGrid>
                <a:gridCol w="399960"/>
                <a:gridCol w="399960"/>
                <a:gridCol w="399960"/>
                <a:gridCol w="399960"/>
              </a:tblGrid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6" name="Table 4"/>
          <p:cNvGraphicFramePr/>
          <p:nvPr/>
        </p:nvGraphicFramePr>
        <p:xfrm>
          <a:off x="3246840" y="1533600"/>
          <a:ext cx="1599480" cy="1482840"/>
        </p:xfrm>
        <a:graphic>
          <a:graphicData uri="http://schemas.openxmlformats.org/drawingml/2006/table">
            <a:tbl>
              <a:tblPr/>
              <a:tblGrid>
                <a:gridCol w="399960"/>
                <a:gridCol w="399960"/>
                <a:gridCol w="399960"/>
                <a:gridCol w="399960"/>
              </a:tblGrid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7" name="Table 5"/>
          <p:cNvGraphicFramePr/>
          <p:nvPr/>
        </p:nvGraphicFramePr>
        <p:xfrm>
          <a:off x="6122880" y="1912320"/>
          <a:ext cx="897120" cy="741240"/>
        </p:xfrm>
        <a:graphic>
          <a:graphicData uri="http://schemas.openxmlformats.org/drawingml/2006/table">
            <a:tbl>
              <a:tblPr/>
              <a:tblGrid>
                <a:gridCol w="448920"/>
                <a:gridCol w="448560"/>
              </a:tblGrid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8" name="TextShape 6"/>
          <p:cNvSpPr txBox="1"/>
          <p:nvPr/>
        </p:nvSpPr>
        <p:spPr>
          <a:xfrm>
            <a:off x="1256040" y="3060000"/>
            <a:ext cx="18039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Input 4x4 image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19" name="TextShape 7"/>
          <p:cNvSpPr txBox="1"/>
          <p:nvPr/>
        </p:nvSpPr>
        <p:spPr>
          <a:xfrm>
            <a:off x="6007680" y="3030120"/>
            <a:ext cx="19821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Output 2x2 image</a:t>
            </a:r>
            <a:endParaRPr b="0" lang="en-AU" sz="1800" spc="-1" strike="noStrike">
              <a:latin typeface="Arial"/>
            </a:endParaRPr>
          </a:p>
        </p:txBody>
      </p:sp>
      <p:graphicFrame>
        <p:nvGraphicFramePr>
          <p:cNvPr id="220" name="Table 8"/>
          <p:cNvGraphicFramePr/>
          <p:nvPr/>
        </p:nvGraphicFramePr>
        <p:xfrm>
          <a:off x="525240" y="4167360"/>
          <a:ext cx="2329200" cy="2201400"/>
        </p:xfrm>
        <a:graphic>
          <a:graphicData uri="http://schemas.openxmlformats.org/drawingml/2006/table">
            <a:tbl>
              <a:tblPr/>
              <a:tblGrid>
                <a:gridCol w="411480"/>
                <a:gridCol w="411480"/>
                <a:gridCol w="411480"/>
                <a:gridCol w="365040"/>
                <a:gridCol w="365040"/>
                <a:gridCol w="365040"/>
              </a:tblGrid>
              <a:tr h="21708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1" name="Table 9"/>
          <p:cNvGraphicFramePr/>
          <p:nvPr/>
        </p:nvGraphicFramePr>
        <p:xfrm>
          <a:off x="5916600" y="4542840"/>
          <a:ext cx="1599480" cy="1482840"/>
        </p:xfrm>
        <a:graphic>
          <a:graphicData uri="http://schemas.openxmlformats.org/drawingml/2006/table">
            <a:tbl>
              <a:tblPr/>
              <a:tblGrid>
                <a:gridCol w="399960"/>
                <a:gridCol w="399960"/>
                <a:gridCol w="399960"/>
                <a:gridCol w="399960"/>
              </a:tblGrid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2" name="Table 10"/>
          <p:cNvGraphicFramePr/>
          <p:nvPr/>
        </p:nvGraphicFramePr>
        <p:xfrm>
          <a:off x="3074400" y="4183560"/>
          <a:ext cx="2329200" cy="2201400"/>
        </p:xfrm>
        <a:graphic>
          <a:graphicData uri="http://schemas.openxmlformats.org/drawingml/2006/table">
            <a:tbl>
              <a:tblPr/>
              <a:tblGrid>
                <a:gridCol w="411480"/>
                <a:gridCol w="411480"/>
                <a:gridCol w="411480"/>
                <a:gridCol w="365040"/>
                <a:gridCol w="365040"/>
                <a:gridCol w="365040"/>
              </a:tblGrid>
              <a:tr h="34776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1aca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r>
                        <a:rPr b="0" lang="en-AU" sz="1800" spc="-1" strike="noStrike">
                          <a:latin typeface="Arial"/>
                        </a:rPr>
                        <a:t>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3" name="TextShape 11"/>
          <p:cNvSpPr txBox="1"/>
          <p:nvPr/>
        </p:nvSpPr>
        <p:spPr>
          <a:xfrm>
            <a:off x="421200" y="6384960"/>
            <a:ext cx="2638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Padded 6x6 input image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224" name="TextShape 12"/>
          <p:cNvSpPr txBox="1"/>
          <p:nvPr/>
        </p:nvSpPr>
        <p:spPr>
          <a:xfrm>
            <a:off x="5940000" y="6300000"/>
            <a:ext cx="19821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Output 4x4 image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U-net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57200" y="1048320"/>
            <a:ext cx="8225280" cy="56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227" name="Picture 2_6" descr="Chart, box and whiske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790200" y="1620000"/>
            <a:ext cx="7878600" cy="5238000"/>
          </a:xfrm>
          <a:prstGeom prst="rect">
            <a:avLst/>
          </a:prstGeom>
          <a:ln w="0">
            <a:noFill/>
          </a:ln>
        </p:spPr>
      </p:pic>
      <p:pic>
        <p:nvPicPr>
          <p:cNvPr id="228" name="Picture 1_4" descr=""/>
          <p:cNvPicPr/>
          <p:nvPr/>
        </p:nvPicPr>
        <p:blipFill>
          <a:blip r:embed="rId2"/>
          <a:stretch/>
        </p:blipFill>
        <p:spPr>
          <a:xfrm>
            <a:off x="256320" y="180000"/>
            <a:ext cx="1363680" cy="136368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2_7" descr=""/>
          <p:cNvPicPr/>
          <p:nvPr/>
        </p:nvPicPr>
        <p:blipFill>
          <a:blip r:embed="rId3"/>
          <a:stretch/>
        </p:blipFill>
        <p:spPr>
          <a:xfrm>
            <a:off x="7560000" y="180000"/>
            <a:ext cx="1363680" cy="136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UNET Advantages and Disadvantages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457200" y="11253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Fast to segment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Field-leading accuracy for segmentation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 not need large numbers (1000s) of examples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Does not separate objects of same type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Labor intensive to create manual segmentations for training</a:t>
            </a:r>
            <a:endParaRPr b="0" lang="en-AU" sz="24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Every training image needs to be completely segmented</a:t>
            </a:r>
            <a:endParaRPr b="0" lang="en-AU" sz="24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Conversely, a basic pixel classifier approach does not this</a:t>
            </a:r>
            <a:endParaRPr b="0" lang="en-AU" sz="24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Now implemented in Keras / tensorflow for easy use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Real-World Applications of U-Net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457200" y="1048320"/>
            <a:ext cx="8225280" cy="525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Medical images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                      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  <a:hlinkClick r:id="rId1"/>
              </a:rPr>
              <a:t>https://arxiv.org/pdf/2011.01118.pdf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Ore segmentation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https://pubs.rsc.org/en/content/articlelanding/2020/ra/c9ra05877j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                                                                 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Satellite Images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                                                                                                                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https://arxiv.org/pdf/2003.02899.pdf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</a:rPr>
              <a:t>   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143280" y="1440000"/>
            <a:ext cx="9000720" cy="154260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5398920" y="3060000"/>
            <a:ext cx="3241080" cy="318312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4"/>
          <a:stretch/>
        </p:blipFill>
        <p:spPr>
          <a:xfrm>
            <a:off x="424800" y="4211640"/>
            <a:ext cx="4615200" cy="226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U-Net in Keras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Three U-net networks are built into Keras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Vanilla: based in the original implementation of U-Net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Custom: a customisable U-Net architecture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Satellite: optimised for satellite imaging</a:t>
            </a:r>
            <a:endParaRPr b="0" lang="en-AU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There are also several utility functions to help with training and visualisation of the data and model outputs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Documentation:</a:t>
            </a:r>
            <a:r>
              <a:rPr b="0" lang="en-US" sz="2400" spc="-1" strike="noStrike">
                <a:solidFill>
                  <a:srgbClr val="729fcf"/>
                </a:solidFill>
                <a:latin typeface="Calibri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729fcf"/>
                </a:solidFill>
                <a:latin typeface="Calibri"/>
                <a:ea typeface="DejaVu Sans"/>
                <a:hlinkClick r:id="rId1"/>
              </a:rPr>
              <a:t>https://pypi.org/project/keras-unet/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Keras U-Net model python code: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  <a:hlinkClick r:id="rId2"/>
              </a:rPr>
              <a:t>https://github.com/karolzak/keras-unet/tree/master/keras_unet/models</a:t>
            </a:r>
            <a:endParaRPr b="0" lang="en-AU" sz="18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18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Some UNET Resources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57200" y="11253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 line by line explanation/construction of UNET in tensorflow</a:t>
            </a:r>
            <a:endParaRPr b="0" lang="en-AU" sz="2400" spc="-1" strike="noStrike">
              <a:latin typeface="Calibri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1600" spc="-1" strike="noStrike">
                <a:solidFill>
                  <a:srgbClr val="729fcf"/>
                </a:solidFill>
                <a:latin typeface="Calibri"/>
                <a:hlinkClick r:id="rId1"/>
              </a:rPr>
              <a:t>https://towardsdatascience.com/unet-line-by-line-explanation-9b191c76baf5</a:t>
            </a:r>
            <a:endParaRPr b="0" lang="en-AU" sz="16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original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U-net paper</a:t>
            </a:r>
            <a:endParaRPr b="0" lang="en-AU" sz="2400" spc="-1" strike="noStrike">
              <a:latin typeface="Calibri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729fcf"/>
                </a:solidFill>
                <a:latin typeface="Calibri"/>
                <a:ea typeface="DejaVu Sans"/>
                <a:hlinkClick r:id="rId2"/>
              </a:rPr>
              <a:t>https://arxiv.org/pdf/1505.04597.pdf</a:t>
            </a:r>
            <a:endParaRPr b="0" lang="en-AU" sz="16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U-net in Keras </a:t>
            </a:r>
            <a:endParaRPr b="0" lang="en-AU" sz="2400" spc="-1" strike="noStrike">
              <a:latin typeface="Calibri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  <a:hlinkClick r:id="rId3"/>
              </a:rPr>
              <a:t>https://pypi.org/project/keras-unet/</a:t>
            </a:r>
            <a:endParaRPr b="0" lang="en-AU" sz="18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Keras documentation on layer types</a:t>
            </a:r>
            <a:endParaRPr b="0" lang="en-AU" sz="24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Convolution: </a:t>
            </a: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  <a:hlinkClick r:id="rId4"/>
              </a:rPr>
              <a:t>https://keras.io/api/layers/convolution_layers/convolution2d/</a:t>
            </a:r>
            <a:endParaRPr b="0" lang="en-AU" sz="18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Max Pooling: </a:t>
            </a: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  <a:hlinkClick r:id="rId5"/>
              </a:rPr>
              <a:t>https://keras.io/api/layers/pooling_layers/max_pooling2d/</a:t>
            </a:r>
            <a:endParaRPr b="0" lang="en-AU" sz="18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Conv Transpose: </a:t>
            </a:r>
            <a:r>
              <a:rPr b="0" lang="en-US" sz="1600" spc="-1" strike="noStrike">
                <a:solidFill>
                  <a:srgbClr val="729fcf"/>
                </a:solidFill>
                <a:latin typeface="Calibri"/>
                <a:ea typeface="DejaVu Sans"/>
                <a:hlinkClick r:id="rId6"/>
              </a:rPr>
              <a:t>https://keras.io/api/layers/convolution_layers/convolution2d_transpose/</a:t>
            </a:r>
            <a:endParaRPr b="0" lang="en-AU" sz="16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Dropout: </a:t>
            </a:r>
            <a:r>
              <a:rPr b="0" lang="en-US" sz="1800" spc="-1" strike="noStrike">
                <a:solidFill>
                  <a:srgbClr val="729fcf"/>
                </a:solidFill>
                <a:latin typeface="Calibri"/>
                <a:ea typeface="DejaVu Sans"/>
                <a:hlinkClick r:id="rId7"/>
              </a:rPr>
              <a:t>https://keras.io/api/layers/regularization_layers/dropout/</a:t>
            </a:r>
            <a:endParaRPr b="0" lang="en-AU" sz="1800" spc="-1" strike="noStrike">
              <a:latin typeface="Calibri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 explanation of Up Sampling</a:t>
            </a:r>
            <a:endParaRPr b="0" lang="en-AU" sz="2400" spc="-1" strike="noStrike">
              <a:latin typeface="Calibri"/>
            </a:endParaRPr>
          </a:p>
          <a:p>
            <a:pPr lvl="1" marL="432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729fcf"/>
                </a:solidFill>
                <a:latin typeface="Calibri"/>
                <a:ea typeface="DejaVu Sans"/>
                <a:hlinkClick r:id="rId8"/>
              </a:rPr>
              <a:t>https://naokishibuya.medium.com/up-sampling-with-transposed-convolution-9ae4f2df52d0</a:t>
            </a:r>
            <a:endParaRPr b="0" lang="en-AU" sz="1600" spc="-1" strike="noStrike"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600" spc="-1" strike="noStrike"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6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 Preparation, Training UNET </a:t>
            </a:r>
            <a:endParaRPr b="0" lang="en-A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and Evaluating the Results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Creating a Training Set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to create a U-net segmenter, you will need to create a set of labeled examples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This represents the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ground truth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that U-net will learn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This is typically a laborious and boring process drawing outlines on numerous images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How many you will need will depend on the problem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Data augmentation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during training can reduce the number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244" name="Picture 2_8" descr=""/>
          <p:cNvPicPr/>
          <p:nvPr/>
        </p:nvPicPr>
        <p:blipFill>
          <a:blip r:embed="rId1"/>
          <a:stretch/>
        </p:blipFill>
        <p:spPr>
          <a:xfrm>
            <a:off x="1620000" y="3420000"/>
            <a:ext cx="2240640" cy="1895040"/>
          </a:xfrm>
          <a:prstGeom prst="rect">
            <a:avLst/>
          </a:prstGeom>
          <a:ln w="0">
            <a:noFill/>
          </a:ln>
        </p:spPr>
      </p:pic>
      <p:pic>
        <p:nvPicPr>
          <p:cNvPr id="245" name="Picture 7_0" descr="A picture containing chart&#10;&#10;Description automatically generated"/>
          <p:cNvPicPr/>
          <p:nvPr/>
        </p:nvPicPr>
        <p:blipFill>
          <a:blip r:embed="rId2"/>
          <a:stretch/>
        </p:blipFill>
        <p:spPr>
          <a:xfrm>
            <a:off x="4779360" y="3420000"/>
            <a:ext cx="2240640" cy="189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 Augmentation for Imaging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Creating image sets is time consuming and there may be limited numbers of examples available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One approach to extending a set of images is to apply geometric transformations to create new examples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Keras has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ImageDataGenerator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flow_from_directory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Keras-Unet has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get_augmented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function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180000" y="3024000"/>
            <a:ext cx="1656000" cy="165600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1980000" y="3048120"/>
            <a:ext cx="1656360" cy="165636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3"/>
          <a:stretch/>
        </p:blipFill>
        <p:spPr>
          <a:xfrm>
            <a:off x="5544000" y="3079800"/>
            <a:ext cx="1656000" cy="165600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4"/>
          <a:stretch/>
        </p:blipFill>
        <p:spPr>
          <a:xfrm>
            <a:off x="3743640" y="3048120"/>
            <a:ext cx="1656360" cy="165636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5"/>
          <a:stretch/>
        </p:blipFill>
        <p:spPr>
          <a:xfrm>
            <a:off x="7355520" y="3060000"/>
            <a:ext cx="1644480" cy="1644480"/>
          </a:xfrm>
          <a:prstGeom prst="rect">
            <a:avLst/>
          </a:prstGeom>
          <a:ln w="0">
            <a:noFill/>
          </a:ln>
        </p:spPr>
      </p:pic>
      <p:sp>
        <p:nvSpPr>
          <p:cNvPr id="253" name="TextShape 3"/>
          <p:cNvSpPr txBox="1"/>
          <p:nvPr/>
        </p:nvSpPr>
        <p:spPr>
          <a:xfrm>
            <a:off x="180000" y="4860000"/>
            <a:ext cx="88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Original               Flip horizontal    Flip vertical          Rotate                  Shear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Image Batch Generators for Training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57200" y="1080000"/>
            <a:ext cx="8225280" cy="52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Usually, image sets are too large to present all at once during training as they will not fit in CPU/GPU memory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Also calculations to update network weights may get too large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Hence training usually occurs in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batches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, where subsets of images of a fixed size are selected and trained 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Subsets are repeatedly drawn from the training set, and the network trained, until all of the training set had been presented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process is usually repeated multiple times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Keras you can set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batchsize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as a parameter to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model.fit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and pass all of your training data to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model.fit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(memory expensive)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 you can use one of the batch generators, and pass that to the model.fit function (we will see examples in the code).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Applications of Computer Vision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457200" y="11253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3"/>
          <p:cNvSpPr/>
          <p:nvPr/>
        </p:nvSpPr>
        <p:spPr>
          <a:xfrm>
            <a:off x="660240" y="929520"/>
            <a:ext cx="357012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Classification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Semantic Segmentation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4866840" y="929520"/>
            <a:ext cx="357012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Object Detection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1440"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Instance Segmentation</a:t>
            </a:r>
            <a:endParaRPr b="0" lang="en-AU" sz="2400" spc="-1" strike="noStrike">
              <a:latin typeface="Arial"/>
            </a:endParaRPr>
          </a:p>
        </p:txBody>
      </p:sp>
      <p:pic>
        <p:nvPicPr>
          <p:cNvPr id="98" name="Picture 2" descr=""/>
          <p:cNvPicPr/>
          <p:nvPr/>
        </p:nvPicPr>
        <p:blipFill>
          <a:blip r:embed="rId1"/>
          <a:stretch/>
        </p:blipFill>
        <p:spPr>
          <a:xfrm>
            <a:off x="1082160" y="1414080"/>
            <a:ext cx="2240640" cy="189504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5"/>
          <p:cNvSpPr/>
          <p:nvPr/>
        </p:nvSpPr>
        <p:spPr>
          <a:xfrm>
            <a:off x="965880" y="3386160"/>
            <a:ext cx="2503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Rainbow bee-eater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00" name="Picture 7" descr="A picture containing chart&#10;&#10;Description automatically generated"/>
          <p:cNvPicPr/>
          <p:nvPr/>
        </p:nvPicPr>
        <p:blipFill>
          <a:blip r:embed="rId2"/>
          <a:stretch/>
        </p:blipFill>
        <p:spPr>
          <a:xfrm>
            <a:off x="1094400" y="4346280"/>
            <a:ext cx="2240640" cy="1895040"/>
          </a:xfrm>
          <a:prstGeom prst="rect">
            <a:avLst/>
          </a:prstGeom>
          <a:ln w="0">
            <a:noFill/>
          </a:ln>
        </p:spPr>
      </p:pic>
      <p:sp>
        <p:nvSpPr>
          <p:cNvPr id="101" name="CustomShape 6"/>
          <p:cNvSpPr/>
          <p:nvPr/>
        </p:nvSpPr>
        <p:spPr>
          <a:xfrm>
            <a:off x="5195160" y="3386160"/>
            <a:ext cx="386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latin typeface="Arial"/>
                <a:ea typeface="DejaVu Sans"/>
              </a:rPr>
              <a:t>Bee-eater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bee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997560" y="6213960"/>
            <a:ext cx="3866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latin typeface="Arial"/>
                <a:ea typeface="DejaVu Sans"/>
              </a:rPr>
              <a:t>Bee-eater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bee,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DejaVu Sans"/>
              </a:rPr>
              <a:t>stick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575d1"/>
                </a:solidFill>
                <a:latin typeface="Arial"/>
                <a:ea typeface="DejaVu Sans"/>
              </a:rPr>
              <a:t>background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03" name="Picture 10" descr="A picture containing text, colorful, bird, yellow&#10;&#10;Description automatically generated"/>
          <p:cNvPicPr/>
          <p:nvPr/>
        </p:nvPicPr>
        <p:blipFill>
          <a:blip r:embed="rId3"/>
          <a:stretch/>
        </p:blipFill>
        <p:spPr>
          <a:xfrm>
            <a:off x="5303880" y="1400400"/>
            <a:ext cx="2240640" cy="1895040"/>
          </a:xfrm>
          <a:prstGeom prst="rect">
            <a:avLst/>
          </a:prstGeom>
          <a:ln w="0">
            <a:noFill/>
          </a:ln>
        </p:spPr>
      </p:pic>
      <p:sp>
        <p:nvSpPr>
          <p:cNvPr id="104" name="CustomShape 8"/>
          <p:cNvSpPr/>
          <p:nvPr/>
        </p:nvSpPr>
        <p:spPr>
          <a:xfrm>
            <a:off x="5195160" y="6213960"/>
            <a:ext cx="386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latin typeface="Arial"/>
                <a:ea typeface="DejaVu Sans"/>
              </a:rPr>
              <a:t>Bee-eater 1 and 2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4"/>
          <a:stretch/>
        </p:blipFill>
        <p:spPr>
          <a:xfrm>
            <a:off x="5244840" y="4329360"/>
            <a:ext cx="3215160" cy="188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Using Google Colab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57200" y="112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Colab is a web-based iPython Notebook service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You can play/run blocks of python code interactively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Your code can run on Googles CPU/GPU or TPU in the cloud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It is free but has usage limitations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Using Tensorflow with image applications on Colab with GPU can be 10 or 20 times faster than with CPU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 In Colab set Runtime / Change Runtime Type → GPU)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TPUs are Tensorflow Processing units – designed for Tensorflow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Colab Code is interchangeable with Jupyter Notebooks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Colab basics: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https://colab.research.google.com/drive/1YKHHLSlG-B9Ez2-zf-YFxXTVgfC_Aqtt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Setting up Google Colab for the Workshop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Create a folder in your Google Drive called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Colab Notebooks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Download code and slides for this workshop: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  <a:hlinkClick r:id="rId1"/>
              </a:rPr>
              <a:t>https://github.com/doktor-nick/intro-to-ml-for-imaging/archive/master.zip</a:t>
            </a:r>
            <a:endParaRPr b="0" lang="en-AU" sz="18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Unzip it and copy the folder into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Colab Notebooks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Go into the folder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intro-to-ml-for-imaging-master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Right-click on </a:t>
            </a:r>
            <a:r>
              <a:rPr b="0" lang="en-US" sz="2400" spc="-1" strike="noStrike">
                <a:solidFill>
                  <a:srgbClr val="158466"/>
                </a:solidFill>
                <a:latin typeface="Calibri"/>
                <a:ea typeface="DejaVu Sans"/>
              </a:rPr>
              <a:t>Unet_in_Keras_introduction.ipynb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Select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Open with / + Connect more apps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Search for and install Colaboratory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Double clicking on the </a:t>
            </a:r>
            <a:r>
              <a:rPr b="0" lang="en-US" sz="2400" spc="-1" strike="noStrike">
                <a:solidFill>
                  <a:srgbClr val="158466"/>
                </a:solidFill>
                <a:latin typeface="Calibri"/>
                <a:ea typeface="DejaVu Sans"/>
              </a:rPr>
              <a:t>Unet_in_Keras_introduction.ipynb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should open it in Colab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When running the code for the workshop you will need to link and authorise your Google Drive to be used by the notebook. The provided notebook has code/instructions for doing this.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Hands On</a:t>
            </a:r>
            <a:endParaRPr b="0" lang="en-A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Unet_in_Keras_introduction.ipynb</a:t>
            </a:r>
            <a:endParaRPr b="0" lang="en-A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Colab Notebook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Optimisers, loss functions, and tiling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Measuring Success: Loss functions for imaging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 common measure of error/loss in machine learning is root mean square error (RMSE), i.e. the sum of the square of the differences between the real and predicted values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But predicting a segmentation is a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binary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problem,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 = in object,      0 = not in object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Binary Cross-entropy a bit is like RMSE, but it is more punative on getting a prediction in the wrong class.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formula looks like this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More explanation here: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https://towardsdatascience.com/unde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rstanding-binary-cross-entropy-log-loss-a-visual-explanation-a3ac6025181a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861720" y="5040000"/>
            <a:ext cx="4238280" cy="61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600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Unbalanced problems and loss functions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One problem with RMSE and  binary cross-entropy is that the not good when the problem is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unbalanced,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that is if there is a lot more of one class than another.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For instance,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Target                    Prediction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RMSE between these two images is actually quite small because they agree a lot on the background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2160000" y="3060000"/>
            <a:ext cx="1620000" cy="162000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4320000" y="3060000"/>
            <a:ext cx="1607400" cy="16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600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Jaccard loss : “intersection over union”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One problem with RMSE and  binary cross-entropy is that the not good when the problem is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unbalanced,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that is if there is a lot more of one class than another.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Jaccard:intersection over union (|X &amp; Y|)/ (|X|+ |Y| - |X &amp; Y|)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More discussion on image metrics:</a:t>
            </a:r>
            <a:endParaRPr b="0" lang="en-AU" sz="18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https://towardsdatascience.com/image-segmentation-choosing-the-correct-metric-aa21fd5751af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1260000" y="3068280"/>
            <a:ext cx="2160000" cy="1611720"/>
          </a:xfrm>
          <a:prstGeom prst="rect">
            <a:avLst/>
          </a:prstGeom>
          <a:ln w="0">
            <a:noFill/>
          </a:ln>
        </p:spPr>
      </p:pic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4860000" y="3060000"/>
            <a:ext cx="2170800" cy="1620000"/>
          </a:xfrm>
          <a:prstGeom prst="rect">
            <a:avLst/>
          </a:prstGeom>
          <a:ln w="0">
            <a:noFill/>
          </a:ln>
        </p:spPr>
      </p:pic>
      <p:sp>
        <p:nvSpPr>
          <p:cNvPr id="273" name="TextShape 3"/>
          <p:cNvSpPr txBox="1"/>
          <p:nvPr/>
        </p:nvSpPr>
        <p:spPr>
          <a:xfrm>
            <a:off x="7200000" y="3240000"/>
            <a:ext cx="1800000" cy="162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solidFill>
                  <a:srgbClr val="3faf46"/>
                </a:solidFill>
                <a:latin typeface="Arial"/>
              </a:rPr>
              <a:t>      </a:t>
            </a:r>
            <a:r>
              <a:rPr b="0" lang="en-AU" sz="1800" spc="-1" strike="noStrike">
                <a:solidFill>
                  <a:srgbClr val="3faf46"/>
                </a:solidFill>
                <a:latin typeface="Arial"/>
              </a:rPr>
              <a:t>Agree</a:t>
            </a:r>
            <a:endParaRPr b="0" lang="en-AU" sz="1800" spc="-1" strike="noStrike">
              <a:latin typeface="Arial"/>
            </a:endParaRPr>
          </a:p>
          <a:p>
            <a:r>
              <a:rPr b="0" lang="en-AU" sz="1800" spc="-1" strike="noStrike">
                <a:solidFill>
                  <a:srgbClr val="000000"/>
                </a:solidFill>
                <a:latin typeface="Arial"/>
              </a:rPr>
              <a:t>--------------------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Agree </a:t>
            </a: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+</a:t>
            </a:r>
            <a:r>
              <a:rPr b="0" lang="en-AU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 </a:t>
            </a:r>
            <a:r>
              <a:rPr b="0" lang="en-AU" sz="1800" spc="-1" strike="noStrike">
                <a:solidFill>
                  <a:srgbClr val="3faf46"/>
                </a:solidFill>
                <a:latin typeface="Arial"/>
              </a:rPr>
              <a:t>Agree</a:t>
            </a:r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  <a:p>
            <a:endParaRPr b="0" lang="en-AU" sz="1800" spc="-1" strike="noStrike">
              <a:latin typeface="Arial"/>
            </a:endParaRPr>
          </a:p>
        </p:txBody>
      </p:sp>
      <p:sp>
        <p:nvSpPr>
          <p:cNvPr id="274" name="TextShape 4"/>
          <p:cNvSpPr txBox="1"/>
          <p:nvPr/>
        </p:nvSpPr>
        <p:spPr>
          <a:xfrm>
            <a:off x="1260000" y="4680000"/>
            <a:ext cx="20962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solidFill>
                  <a:srgbClr val="00a933"/>
                </a:solidFill>
                <a:latin typeface="Arial"/>
              </a:rPr>
              <a:t>object    </a:t>
            </a:r>
            <a:r>
              <a:rPr b="0" lang="en-AU" sz="1800" spc="-1" strike="noStrike">
                <a:solidFill>
                  <a:srgbClr val="780373"/>
                </a:solidFill>
                <a:latin typeface="Arial"/>
              </a:rPr>
              <a:t> prediction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57200" y="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Image Tiling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457200" y="85140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Available memory on a GPU can often be an issue for imaging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During training,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reducing batch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size may help or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scaling down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Tiling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, that is chopping an image into smaller pieces is another approach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Care needs to be taken that each tile contains enough information so that it can be accurately segmented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Usually want to use </a:t>
            </a:r>
            <a:r>
              <a:rPr b="1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overlapping tiles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to avoid edge effects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The Keras Unet libraries can generate patches easily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180000" y="3486600"/>
            <a:ext cx="1937160" cy="1937160"/>
          </a:xfrm>
          <a:prstGeom prst="rect">
            <a:avLst/>
          </a:prstGeom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2700000" y="3465720"/>
            <a:ext cx="900000" cy="90000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2721960" y="4523760"/>
            <a:ext cx="878040" cy="878040"/>
          </a:xfrm>
          <a:prstGeom prst="rect">
            <a:avLst/>
          </a:prstGeom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4"/>
          <a:stretch/>
        </p:blipFill>
        <p:spPr>
          <a:xfrm>
            <a:off x="3780000" y="3443760"/>
            <a:ext cx="900000" cy="90000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5"/>
          <a:stretch/>
        </p:blipFill>
        <p:spPr>
          <a:xfrm>
            <a:off x="3780000" y="4523760"/>
            <a:ext cx="900000" cy="900000"/>
          </a:xfrm>
          <a:prstGeom prst="rect">
            <a:avLst/>
          </a:prstGeom>
          <a:ln w="0">
            <a:noFill/>
          </a:ln>
        </p:spPr>
      </p:pic>
      <p:sp>
        <p:nvSpPr>
          <p:cNvPr id="282" name="Line 3"/>
          <p:cNvSpPr/>
          <p:nvPr/>
        </p:nvSpPr>
        <p:spPr>
          <a:xfrm>
            <a:off x="6946560" y="4450320"/>
            <a:ext cx="360000" cy="0"/>
          </a:xfrm>
          <a:prstGeom prst="line">
            <a:avLst/>
          </a:prstGeom>
          <a:ln w="108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3" name="" descr=""/>
          <p:cNvPicPr/>
          <p:nvPr/>
        </p:nvPicPr>
        <p:blipFill>
          <a:blip r:embed="rId6"/>
          <a:stretch/>
        </p:blipFill>
        <p:spPr>
          <a:xfrm>
            <a:off x="4860000" y="3443760"/>
            <a:ext cx="1980000" cy="1980000"/>
          </a:xfrm>
          <a:prstGeom prst="rect">
            <a:avLst/>
          </a:prstGeom>
          <a:ln w="0">
            <a:noFill/>
          </a:ln>
        </p:spPr>
      </p:pic>
      <p:pic>
        <p:nvPicPr>
          <p:cNvPr id="284" name="" descr=""/>
          <p:cNvPicPr/>
          <p:nvPr/>
        </p:nvPicPr>
        <p:blipFill>
          <a:blip r:embed="rId7"/>
          <a:stretch/>
        </p:blipFill>
        <p:spPr>
          <a:xfrm>
            <a:off x="7306560" y="3443760"/>
            <a:ext cx="793440" cy="79344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8"/>
          <a:stretch/>
        </p:blipFill>
        <p:spPr>
          <a:xfrm>
            <a:off x="7306560" y="4450320"/>
            <a:ext cx="793440" cy="79344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9"/>
          <a:stretch/>
        </p:blipFill>
        <p:spPr>
          <a:xfrm>
            <a:off x="8280000" y="3443760"/>
            <a:ext cx="793440" cy="79344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10"/>
          <a:stretch/>
        </p:blipFill>
        <p:spPr>
          <a:xfrm>
            <a:off x="8280000" y="4450320"/>
            <a:ext cx="793440" cy="793440"/>
          </a:xfrm>
          <a:prstGeom prst="rect">
            <a:avLst/>
          </a:prstGeom>
          <a:ln w="0">
            <a:noFill/>
          </a:ln>
        </p:spPr>
      </p:pic>
      <p:sp>
        <p:nvSpPr>
          <p:cNvPr id="288" name="Line 4"/>
          <p:cNvSpPr/>
          <p:nvPr/>
        </p:nvSpPr>
        <p:spPr>
          <a:xfrm>
            <a:off x="2214360" y="4523760"/>
            <a:ext cx="360000" cy="0"/>
          </a:xfrm>
          <a:prstGeom prst="line">
            <a:avLst/>
          </a:prstGeom>
          <a:ln w="108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TextShape 5"/>
          <p:cNvSpPr txBox="1"/>
          <p:nvPr/>
        </p:nvSpPr>
        <p:spPr>
          <a:xfrm>
            <a:off x="6872760" y="3890880"/>
            <a:ext cx="433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AU" sz="1800" spc="-1" strike="noStrike">
                <a:latin typeface="Arial"/>
              </a:rPr>
              <a:t>??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Which Optimiser for Semantic Image Segmentation?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57200" y="112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Keras there are a range of optimisers available including </a:t>
            </a: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SGD, RMSprop, Adam, Adadelta, Adagrad, Adamax, Nadam Ftrl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Performance may vary according to the application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Generally </a:t>
            </a: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Adam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b="0" lang="en-US" sz="2400" spc="-1" strike="noStrike">
                <a:solidFill>
                  <a:srgbClr val="ff8000"/>
                </a:solidFill>
                <a:latin typeface="Calibri"/>
                <a:ea typeface="DejaVu Sans"/>
              </a:rPr>
              <a:t>SGD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are reasonable choices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For a discussion of different optimiser types see 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AU" sz="2400" spc="-1" strike="noStrike">
                <a:solidFill>
                  <a:srgbClr val="729fcf"/>
                </a:solidFill>
                <a:latin typeface="Arial"/>
                <a:hlinkClick r:id="rId1"/>
              </a:rPr>
              <a:t>https://ruder.io/optimizing-gradient-descent/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For optimisers available in Keras see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729fcf"/>
                </a:solidFill>
                <a:latin typeface="Calibri"/>
                <a:ea typeface="DejaVu Sans"/>
                <a:hlinkClick r:id="rId2"/>
              </a:rPr>
              <a:t>https://keras.io/api/optimizers/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Overview of choices in network/evaluations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57200" y="13035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18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Optimiser: Adam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Loss function: Jaccard distance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Reduce batchsize, scale images down, or tile if size is a problem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Sometimes the optimiser will get stuck. It is worth running the fitting functions more than once to ensure better results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95280" y="15573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Image Classification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07" name="Picture 4" descr=""/>
          <p:cNvPicPr/>
          <p:nvPr/>
        </p:nvPicPr>
        <p:blipFill>
          <a:blip r:embed="rId1"/>
          <a:stretch/>
        </p:blipFill>
        <p:spPr>
          <a:xfrm>
            <a:off x="395280" y="3068640"/>
            <a:ext cx="1364040" cy="1364040"/>
          </a:xfrm>
          <a:prstGeom prst="rect">
            <a:avLst/>
          </a:prstGeom>
          <a:ln w="25560">
            <a:solidFill>
              <a:srgbClr val="808080"/>
            </a:solidFill>
            <a:miter/>
          </a:ln>
        </p:spPr>
      </p:pic>
      <p:sp>
        <p:nvSpPr>
          <p:cNvPr id="108" name="CustomShape 2"/>
          <p:cNvSpPr/>
          <p:nvPr/>
        </p:nvSpPr>
        <p:spPr>
          <a:xfrm>
            <a:off x="1759320" y="3762720"/>
            <a:ext cx="81180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6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AU" sz="44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2124000" y="3141720"/>
            <a:ext cx="5037480" cy="13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(  0.000772532, 0.00154506, 0.00343348, 0.0139056, 0.0308155,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0.0440343, 0.0337339, 0.0433476, 0.828412, 0.000235031,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0.000352547, 0.00205653, 0.00593454, 0.0223867, 0.0351372,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0.022093, 0.0312004, 0.880604, 0.000420663, 0.00117786,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0.00496382, 0.0165741, 0.058388, 0.107017, 0.0904425,</a:t>
            </a: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endParaRPr b="0" lang="en-AU" sz="1000" spc="-1" strike="noStrike">
              <a:latin typeface="Arial"/>
            </a:endParaRPr>
          </a:p>
          <a:p>
            <a:pPr>
              <a:lnSpc>
                <a:spcPct val="16000"/>
              </a:lnSpc>
              <a:spcBef>
                <a:spcPts val="499"/>
              </a:spcBef>
            </a:pP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Courier New"/>
                <a:ea typeface="DejaVu Sans"/>
              </a:rPr>
              <a:t>0.110803, 0.61024)</a:t>
            </a:r>
            <a:endParaRPr b="0" lang="en-AU" sz="1000" spc="-1" strike="noStrike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7504560" y="3325680"/>
            <a:ext cx="15159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Cell</a:t>
            </a:r>
            <a:endParaRPr b="0" lang="en-A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Cytoskeleton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531360" y="5567400"/>
            <a:ext cx="83206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Convolutional networks are typically good at extracting features for classification.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“Introduction for Deep Learning and Tensorflow” Workshop.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12" name="Line 6"/>
          <p:cNvSpPr/>
          <p:nvPr/>
        </p:nvSpPr>
        <p:spPr>
          <a:xfrm>
            <a:off x="7020000" y="3600000"/>
            <a:ext cx="484920" cy="0"/>
          </a:xfrm>
          <a:prstGeom prst="line">
            <a:avLst/>
          </a:prstGeom>
          <a:ln w="72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Hands on</a:t>
            </a:r>
            <a:endParaRPr b="0" lang="en-A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Unet_in_Keras_further_topics.ipynb</a:t>
            </a:r>
            <a:endParaRPr b="0" lang="en-A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Colab Notebook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The End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Image Segmentation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Semantic Image Segmentation</a:t>
            </a:r>
            <a:endParaRPr b="0" lang="en-AU" sz="32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457200" y="1125360"/>
            <a:ext cx="8225280" cy="49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Definition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 segmentation is a partition of an image into regions that label the class of each region. e.g. foreground/background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Approach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Instead of a whole image we want to label/classify individual pixels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AU" sz="2400" spc="-1" strike="noStrike">
              <a:latin typeface="Arial"/>
            </a:endParaRPr>
          </a:p>
        </p:txBody>
      </p:sp>
      <p:pic>
        <p:nvPicPr>
          <p:cNvPr id="116" name="Picture 1_1" descr=""/>
          <p:cNvPicPr/>
          <p:nvPr/>
        </p:nvPicPr>
        <p:blipFill>
          <a:blip r:embed="rId1"/>
          <a:stretch/>
        </p:blipFill>
        <p:spPr>
          <a:xfrm>
            <a:off x="755640" y="3895560"/>
            <a:ext cx="2443680" cy="244368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2_1" descr=""/>
          <p:cNvPicPr/>
          <p:nvPr/>
        </p:nvPicPr>
        <p:blipFill>
          <a:blip r:embed="rId2"/>
          <a:stretch/>
        </p:blipFill>
        <p:spPr>
          <a:xfrm>
            <a:off x="4284720" y="3895560"/>
            <a:ext cx="2443680" cy="244368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6953040" y="4433760"/>
            <a:ext cx="2017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Ureteric tree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DejaVu Sans"/>
              </a:rPr>
              <a:t>Cap mesenchyme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030a0"/>
                </a:solidFill>
                <a:latin typeface="Arial"/>
                <a:ea typeface="DejaVu Sans"/>
              </a:rPr>
              <a:t>Stroma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c66"/>
                </a:solidFill>
                <a:latin typeface="Arial"/>
                <a:ea typeface="DejaVu Sans"/>
              </a:rPr>
              <a:t>Background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119" name="Picture 1_2" descr=""/>
          <p:cNvPicPr/>
          <p:nvPr/>
        </p:nvPicPr>
        <p:blipFill>
          <a:blip r:embed="rId3"/>
          <a:stretch/>
        </p:blipFill>
        <p:spPr>
          <a:xfrm>
            <a:off x="755640" y="3895560"/>
            <a:ext cx="2443680" cy="244368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2_2" descr=""/>
          <p:cNvPicPr/>
          <p:nvPr/>
        </p:nvPicPr>
        <p:blipFill>
          <a:blip r:embed="rId4"/>
          <a:stretch/>
        </p:blipFill>
        <p:spPr>
          <a:xfrm>
            <a:off x="4284720" y="3895560"/>
            <a:ext cx="2443680" cy="244368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6953040" y="4433760"/>
            <a:ext cx="2017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Ureteric tree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50"/>
                </a:solidFill>
                <a:latin typeface="Arial"/>
                <a:ea typeface="DejaVu Sans"/>
              </a:rPr>
              <a:t>Cap mesenchyme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030a0"/>
                </a:solidFill>
                <a:latin typeface="Arial"/>
                <a:ea typeface="DejaVu Sans"/>
              </a:rPr>
              <a:t>Stroma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c66"/>
                </a:solidFill>
                <a:latin typeface="Arial"/>
                <a:ea typeface="DejaVu Sans"/>
              </a:rPr>
              <a:t>Background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153000" y="6480000"/>
            <a:ext cx="6786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Microscopy image of a kidney by Alex Combes, Melissa Little Lab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Basic Image Segmentation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24" name="Picture 3_1" descr=""/>
          <p:cNvPicPr/>
          <p:nvPr/>
        </p:nvPicPr>
        <p:blipFill>
          <a:blip r:embed="rId1"/>
          <a:stretch/>
        </p:blipFill>
        <p:spPr>
          <a:xfrm>
            <a:off x="720000" y="2467080"/>
            <a:ext cx="2518200" cy="251496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4_1" descr=""/>
          <p:cNvPicPr/>
          <p:nvPr/>
        </p:nvPicPr>
        <p:blipFill>
          <a:blip r:embed="rId2"/>
          <a:stretch/>
        </p:blipFill>
        <p:spPr>
          <a:xfrm>
            <a:off x="4935600" y="2089080"/>
            <a:ext cx="2838960" cy="2838960"/>
          </a:xfrm>
          <a:prstGeom prst="rect">
            <a:avLst/>
          </a:prstGeom>
          <a:ln w="0"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2973240" y="3325680"/>
            <a:ext cx="2838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(0.1,1.4,-1.5, 0.2, 2.3)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873080" y="3510000"/>
            <a:ext cx="1075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2f2f9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4"/>
          <p:cNvSpPr/>
          <p:nvPr/>
        </p:nvSpPr>
        <p:spPr>
          <a:xfrm>
            <a:off x="5276880" y="3514680"/>
            <a:ext cx="107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2f2f9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5"/>
          <p:cNvSpPr/>
          <p:nvPr/>
        </p:nvSpPr>
        <p:spPr>
          <a:xfrm>
            <a:off x="2176200" y="4143240"/>
            <a:ext cx="1205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stats for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each pixel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>
            <a:off x="5197320" y="4143240"/>
            <a:ext cx="1235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classify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>
            <a:off x="457200" y="1125360"/>
            <a:ext cx="8466480" cy="16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Generate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statistics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for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each pixel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the image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E.g. intensity, local median intensity, gradient, …</a:t>
            </a:r>
            <a:endParaRPr b="0" lang="en-AU" sz="2400" spc="-1" strike="noStrike">
              <a:latin typeface="Arial"/>
            </a:endParaRPr>
          </a:p>
          <a:p>
            <a:pPr marL="343080" indent="-338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Classify that pixel using machine learning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7468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The ImageJ/Fiji Trainable Weka Pipeline</a:t>
            </a:r>
            <a:endParaRPr b="0" lang="en-AU" sz="3200" spc="-1" strike="noStrike">
              <a:latin typeface="Arial"/>
            </a:endParaRPr>
          </a:p>
        </p:txBody>
      </p:sp>
      <p:pic>
        <p:nvPicPr>
          <p:cNvPr id="133" name="Content Placeholder 4" descr=""/>
          <p:cNvPicPr/>
          <p:nvPr/>
        </p:nvPicPr>
        <p:blipFill>
          <a:blip r:embed="rId1"/>
          <a:stretch/>
        </p:blipFill>
        <p:spPr>
          <a:xfrm>
            <a:off x="457200" y="1728720"/>
            <a:ext cx="8225280" cy="3789720"/>
          </a:xfrm>
          <a:prstGeom prst="rect">
            <a:avLst/>
          </a:prstGeom>
          <a:ln w="0"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816360" y="6345360"/>
            <a:ext cx="68173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Image: https://imagej.net/Trainable_Weka_Segmentation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1260000" y="5580000"/>
            <a:ext cx="7378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“Introduction to Machine Learning for Imaging” workshop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58920" y="2847960"/>
            <a:ext cx="8225280" cy="7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The UNET Architecture for Image Segmentation</a:t>
            </a:r>
            <a:endParaRPr b="0" lang="en-A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10799</TotalTime>
  <Application>LibreOffice/7.0.5.2$Linux_X86_64 LibreOffice_project/00$Build-2</Application>
  <AppVersion>15.0000</AppVersion>
  <Company>IMB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2010-09-08T03:26:39Z</dcterms:created>
  <dc:creator>Nick Hamilton</dc:creator>
  <dc:description/>
  <dc:language>en-US</dc:language>
  <cp:lastModifiedBy/>
  <cp:lastPrinted>2018-09-18T00:57:12Z</cp:lastPrinted>
  <dcterms:modified xsi:type="dcterms:W3CDTF">2021-04-28T11:15:06Z</dcterms:modified>
  <cp:revision>998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1</vt:r8>
  </property>
  <property fmtid="{D5CDD505-2E9C-101B-9397-08002B2CF9AE}" pid="6" name="Notes">
    <vt:r8>13</vt:r8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44</vt:r8>
  </property>
</Properties>
</file>